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97" r:id="rId5"/>
    <p:sldId id="298" r:id="rId6"/>
    <p:sldId id="259" r:id="rId7"/>
    <p:sldId id="260" r:id="rId8"/>
    <p:sldId id="261" r:id="rId9"/>
    <p:sldId id="262" r:id="rId10"/>
    <p:sldId id="263" r:id="rId11"/>
    <p:sldId id="296" r:id="rId12"/>
    <p:sldId id="264" r:id="rId13"/>
    <p:sldId id="265" r:id="rId14"/>
    <p:sldId id="266" r:id="rId15"/>
    <p:sldId id="270" r:id="rId16"/>
    <p:sldId id="274" r:id="rId17"/>
    <p:sldId id="275" r:id="rId18"/>
    <p:sldId id="276" r:id="rId19"/>
    <p:sldId id="277" r:id="rId20"/>
    <p:sldId id="278" r:id="rId21"/>
    <p:sldId id="282" r:id="rId22"/>
    <p:sldId id="283" r:id="rId23"/>
    <p:sldId id="299" r:id="rId24"/>
    <p:sldId id="284" r:id="rId25"/>
    <p:sldId id="291" r:id="rId26"/>
    <p:sldId id="292" r:id="rId27"/>
    <p:sldId id="29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DEDB-A177-462B-BE51-BC831084EDFE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96CE2-D25F-4124-B821-EF2D06E15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662371-963A-4D31-87D5-3802C770AA73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6633"/>
                </a:solidFill>
                <a:latin typeface="Century Gothic" pitchFamily="34" charset="0"/>
              </a:rPr>
              <a:t>Chapter 5</a:t>
            </a:r>
            <a:br>
              <a:rPr lang="en-US" b="1" dirty="0" smtClean="0">
                <a:solidFill>
                  <a:srgbClr val="666633"/>
                </a:solidFill>
                <a:latin typeface="Century Gothic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6633"/>
                </a:solidFill>
                <a:latin typeface="Century Gothic" pitchFamily="34" charset="0"/>
              </a:rPr>
              <a:t>SQL: </a:t>
            </a:r>
            <a:r>
              <a:rPr lang="en-US" b="1" smtClean="0">
                <a:solidFill>
                  <a:srgbClr val="666633"/>
                </a:solidFill>
                <a:latin typeface="Century Gothic" pitchFamily="34" charset="0"/>
              </a:rPr>
              <a:t>Advanced Queries and </a:t>
            </a:r>
            <a:r>
              <a:rPr lang="en-US" b="1" dirty="0" smtClean="0">
                <a:solidFill>
                  <a:srgbClr val="666633"/>
                </a:solidFill>
                <a:latin typeface="Century Gothic" pitchFamily="34" charset="0"/>
              </a:rPr>
              <a:t>Views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Nested Queries (cont’d.)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28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Q4:List all project numbers for projects that involve an employee whose last name is Smith either as a worker or as a manager of the department that controls the project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6836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Unions, intersect, except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29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Rewrite Q4 using union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Nested Queries (cont’d.)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Use tuples of values in comparisons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Place them within parentheses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6562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8013" cy="4300538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Use other comparison operators to compare a single value </a:t>
            </a:r>
            <a:r>
              <a:rPr lang="en-US" i="1"/>
              <a:t>v</a:t>
            </a:r>
            <a:r>
              <a:rPr lang="en-US"/>
              <a:t>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>
                <a:latin typeface="Courier New" pitchFamily="49" charset="0"/>
                <a:cs typeface="Courier New" pitchFamily="49" charset="0"/>
              </a:rPr>
              <a:t>= ANY </a:t>
            </a:r>
            <a:r>
              <a:rPr lang="en-US"/>
              <a:t>(or </a:t>
            </a:r>
            <a:r>
              <a:rPr lang="en-US">
                <a:latin typeface="Courier New" pitchFamily="49" charset="0"/>
                <a:cs typeface="Courier New" pitchFamily="49" charset="0"/>
              </a:rPr>
              <a:t>= SOME</a:t>
            </a:r>
            <a:r>
              <a:rPr lang="en-US"/>
              <a:t>) operator </a:t>
            </a:r>
          </a:p>
          <a:p>
            <a:pPr lvl="2">
              <a:buFont typeface="Arial" charset="0"/>
              <a:buChar char="•"/>
            </a:pPr>
            <a:r>
              <a:rPr lang="en-US"/>
              <a:t>Returns </a:t>
            </a:r>
            <a:r>
              <a:rPr lang="en-US">
                <a:latin typeface="Courier New" pitchFamily="49" charset="0"/>
                <a:cs typeface="Courier New" pitchFamily="49" charset="0"/>
              </a:rPr>
              <a:t>TRUE </a:t>
            </a:r>
            <a:r>
              <a:rPr lang="en-US"/>
              <a:t>if the value </a:t>
            </a:r>
            <a:r>
              <a:rPr lang="en-US" i="1"/>
              <a:t>v</a:t>
            </a:r>
            <a:r>
              <a:rPr lang="en-US"/>
              <a:t> is equal to some value in the set </a:t>
            </a:r>
            <a:r>
              <a:rPr lang="en-US" i="1"/>
              <a:t>V</a:t>
            </a:r>
            <a:r>
              <a:rPr lang="en-US"/>
              <a:t> and is hence equivalent to </a:t>
            </a:r>
            <a:r>
              <a:rPr lang="en-US">
                <a:latin typeface="Courier New" pitchFamily="49" charset="0"/>
                <a:cs typeface="Courier New" pitchFamily="49" charset="0"/>
              </a:rPr>
              <a:t>IN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Other operators that can be combined with </a:t>
            </a:r>
            <a:r>
              <a:rPr lang="en-US">
                <a:latin typeface="Courier New" pitchFamily="49" charset="0"/>
                <a:cs typeface="Courier New" pitchFamily="49" charset="0"/>
              </a:rPr>
              <a:t>ANY</a:t>
            </a:r>
            <a:r>
              <a:rPr lang="en-US"/>
              <a:t> (or </a:t>
            </a:r>
            <a:r>
              <a:rPr lang="en-US">
                <a:latin typeface="Courier New" pitchFamily="49" charset="0"/>
                <a:cs typeface="Courier New" pitchFamily="49" charset="0"/>
              </a:rPr>
              <a:t>SOME</a:t>
            </a:r>
            <a:r>
              <a:rPr lang="en-US"/>
              <a:t>): </a:t>
            </a:r>
            <a:r>
              <a:rPr lang="en-US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>
                <a:cs typeface="Courier New" pitchFamily="49" charset="0"/>
              </a:rPr>
              <a:t>, </a:t>
            </a:r>
            <a:r>
              <a:rPr lang="en-US">
                <a:latin typeface="Courier New" pitchFamily="49" charset="0"/>
                <a:cs typeface="Courier New" pitchFamily="49" charset="0"/>
              </a:rPr>
              <a:t>&gt;=</a:t>
            </a:r>
            <a:r>
              <a:rPr lang="en-US"/>
              <a:t>, 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/>
              <a:t>, 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/>
              <a:t>, and 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&lt;&gt;</a:t>
            </a:r>
          </a:p>
        </p:txBody>
      </p:sp>
      <p:sp>
        <p:nvSpPr>
          <p:cNvPr id="14340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Nested Queries (cont’d.)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953000"/>
            <a:ext cx="50942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Nested Queries (cont’d.)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Avoid potential errors and ambiguities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Create tuple variables (aliases) for all tables referenced in SQL query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7272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Joined Tables in SQL and Outer Joins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/>
              <a:t>Joined table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Permits users to specify a table resulting from a join operation in the FROM clause of a query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The FROM clause in Q1A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Contains a single joined table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648200"/>
            <a:ext cx="8081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03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 the name and address of all employees who work for the ‘Research’ department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Aggregate Functions in SQL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Used to summarize information from multiple tuples into a single-tuple summary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/>
              <a:t>Grouping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Create subgroups of tuples before summarizing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Built-in aggregate functions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i="1"/>
              <a:t>,</a:t>
            </a:r>
            <a:r>
              <a:rPr lang="en-US"/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SUM</a:t>
            </a:r>
            <a:r>
              <a:rPr lang="en-US"/>
              <a:t>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/>
              <a:t>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MIN</a:t>
            </a:r>
            <a:r>
              <a:rPr lang="en-US"/>
              <a:t>, and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AVG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Functions can be used in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/>
              <a:t> clause or in a </a:t>
            </a:r>
            <a:r>
              <a:rPr lang="en-US">
                <a:latin typeface="Courier New" pitchFamily="49" charset="0"/>
                <a:cs typeface="Courier New" pitchFamily="49" charset="0"/>
              </a:rPr>
              <a:t>HAVING</a:t>
            </a:r>
            <a:r>
              <a:rPr lang="en-US"/>
              <a:t> clause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Aggregate Functions in SQL (cont’d.)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NULL values discarded when aggregate functions are applied to a particular column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63246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Grouping: The GROUP BY and HAVING Clauses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 dirty="0"/>
              <a:t>Partition</a:t>
            </a:r>
            <a:r>
              <a:rPr lang="en-US" dirty="0"/>
              <a:t> relation into subsets of </a:t>
            </a:r>
            <a:r>
              <a:rPr lang="en-US" dirty="0" err="1"/>
              <a:t>tuples</a:t>
            </a:r>
            <a:endParaRPr lang="en-US" dirty="0"/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Based on </a:t>
            </a:r>
            <a:r>
              <a:rPr lang="en-US" b="1" dirty="0"/>
              <a:t>grouping attribute(s)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Apply function to each such group independently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GROUP BY </a:t>
            </a:r>
            <a:r>
              <a:rPr lang="en-US" dirty="0"/>
              <a:t>clause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Specifies grouping </a:t>
            </a:r>
            <a:r>
              <a:rPr lang="en-US" dirty="0" smtClean="0"/>
              <a:t>attributes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Grouping: The GROUP BY and HAVING Clauses (cont’d.)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HAVING</a:t>
            </a:r>
            <a:r>
              <a:rPr lang="en-US" b="1"/>
              <a:t> </a:t>
            </a:r>
            <a:r>
              <a:rPr lang="en-US"/>
              <a:t>clause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Provides a condition on the summary information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7221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Chapter 5 Outline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More Complex SQL Retrieval Queries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 smtClean="0"/>
              <a:t>Views </a:t>
            </a:r>
            <a:r>
              <a:rPr lang="en-US" dirty="0"/>
              <a:t>(Virtual Tables) in SQL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Schema Change Statements in SQL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Discussion and Summary of SQL Queries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56435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Views (Virtual Tables) in SQL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Concept of a view in SQL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Single table derived from other tables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Considered to be a virtual table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Specification of Views in SQL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CREATE VIEW</a:t>
            </a:r>
            <a:r>
              <a:rPr lang="en-US"/>
              <a:t> command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Give table name, list of attribute names, and a query to specify the contents of the view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6572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6836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Specification of Views in SQL (cont’d.)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Specify SQL queries on a view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View always up-to-date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Responsibility of the DBMS and not the user 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DROP VIEW </a:t>
            </a:r>
            <a:r>
              <a:rPr lang="en-US"/>
              <a:t>command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Dispose of a view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The DROP Command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>
                <a:latin typeface="Courier New" pitchFamily="49" charset="0"/>
                <a:cs typeface="Courier New" pitchFamily="49" charset="0"/>
              </a:rPr>
              <a:t>DROP </a:t>
            </a:r>
            <a:r>
              <a:rPr lang="en-US"/>
              <a:t>command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Used to drop named schema elements, such as tables, domains, or constraint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Drop behavior options: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>
                <a:latin typeface="Courier New" pitchFamily="49" charset="0"/>
                <a:cs typeface="Courier New" pitchFamily="49" charset="0"/>
              </a:rPr>
              <a:t>CASCADE </a:t>
            </a:r>
            <a:r>
              <a:rPr lang="en-US"/>
              <a:t>and </a:t>
            </a:r>
            <a:r>
              <a:rPr lang="en-US">
                <a:latin typeface="Courier New" pitchFamily="49" charset="0"/>
                <a:cs typeface="Courier New" pitchFamily="49" charset="0"/>
              </a:rPr>
              <a:t>RESTRICT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Example: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>
                <a:latin typeface="Courier New" pitchFamily="49" charset="0"/>
                <a:cs typeface="Courier New" pitchFamily="49" charset="0"/>
              </a:rPr>
              <a:t>DROP SCHEMA COMPANY CASCADE;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The ALTER Command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/>
              <a:t>Alter table actions </a:t>
            </a:r>
            <a:r>
              <a:rPr lang="en-US"/>
              <a:t>include: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Adding or dropping a column (attribute)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Changing a column definition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Adding or dropping table constraints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>
                <a:cs typeface="Courier New" pitchFamily="49" charset="0"/>
              </a:rPr>
              <a:t>Example: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>
                <a:latin typeface="Courier New" pitchFamily="49" charset="0"/>
                <a:cs typeface="Courier New" pitchFamily="49" charset="0"/>
              </a:rPr>
              <a:t>ALTER TABLE COMPANY.EMPLOYEE ADD COLUMN Job VARCHAR(12);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To drop a column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Choose either </a:t>
            </a:r>
            <a:r>
              <a:rPr lang="en-US">
                <a:latin typeface="Courier New" pitchFamily="49" charset="0"/>
                <a:cs typeface="Courier New" pitchFamily="49" charset="0"/>
              </a:rPr>
              <a:t>CASCADE</a:t>
            </a:r>
            <a:r>
              <a:rPr lang="en-US"/>
              <a:t> or </a:t>
            </a:r>
            <a:r>
              <a:rPr lang="en-US">
                <a:latin typeface="Courier New" pitchFamily="49" charset="0"/>
                <a:cs typeface="Courier New" pitchFamily="49" charset="0"/>
              </a:rPr>
              <a:t>RESTRICT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Complex SQL: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Nested queries, joined tables, outer joins, aggregate functions, grouping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Views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Virtual or derived tables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67818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More Complex SQL Retrieval Queries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Additional features allow users to specify more complex retrievals from database: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Nested queries, joined tables, outer joins, aggregate functions, and grouping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75855"/>
            <a:ext cx="7191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 t="951"/>
          <a:stretch>
            <a:fillRect/>
          </a:stretch>
        </p:blipFill>
        <p:spPr bwMode="auto">
          <a:xfrm>
            <a:off x="381000" y="1295400"/>
            <a:ext cx="7929563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 cstate="print"/>
          <a:srcRect r="4237"/>
          <a:stretch>
            <a:fillRect/>
          </a:stretch>
        </p:blipFill>
        <p:spPr bwMode="auto">
          <a:xfrm>
            <a:off x="381000" y="504825"/>
            <a:ext cx="8264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Comparisons Involving NULL</a:t>
            </a:r>
            <a:br>
              <a:rPr lang="en-US"/>
            </a:br>
            <a:r>
              <a:rPr lang="en-US"/>
              <a:t>and Three-Valued Logic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Meanings of </a:t>
            </a:r>
            <a:r>
              <a:rPr lang="en-US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/>
              <a:t>Unknown value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/>
              <a:t>Unavailable or withheld value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/>
              <a:t>Not applicable attribute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Each individual </a:t>
            </a:r>
            <a:r>
              <a:rPr lang="en-US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value considered to be different from every other </a:t>
            </a:r>
            <a:r>
              <a:rPr lang="en-US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value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SQL uses a three-valued logic: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/>
              <a:t>, </a:t>
            </a:r>
            <a:r>
              <a:rPr lang="en-US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/>
              <a:t>, and </a:t>
            </a:r>
            <a:r>
              <a:rPr lang="en-US">
                <a:latin typeface="Courier New" pitchFamily="49" charset="0"/>
                <a:cs typeface="Courier New" pitchFamily="49" charset="0"/>
              </a:rPr>
              <a:t>UNKNOWN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Comparisons Involving NULL</a:t>
            </a:r>
            <a:br>
              <a:rPr lang="en-US"/>
            </a:br>
            <a:r>
              <a:rPr lang="en-US"/>
              <a:t>and Three-Valued Logic (cont’d.)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5819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Comparisons Involving NULL</a:t>
            </a:r>
            <a:br>
              <a:rPr lang="en-US"/>
            </a:br>
            <a:r>
              <a:rPr lang="en-US"/>
              <a:t>and Three-Valued Logic (cont’d.)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SQL allows queries that check whether an attribute value is </a:t>
            </a:r>
            <a:r>
              <a:rPr lang="en-US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>
                <a:latin typeface="Courier New" pitchFamily="49" charset="0"/>
                <a:cs typeface="Courier New" pitchFamily="49" charset="0"/>
              </a:rPr>
              <a:t>IS </a:t>
            </a:r>
            <a:r>
              <a:rPr lang="en-US"/>
              <a:t>or </a:t>
            </a:r>
            <a:r>
              <a:rPr lang="en-US">
                <a:latin typeface="Courier New" pitchFamily="49" charset="0"/>
                <a:cs typeface="Courier New" pitchFamily="49" charset="0"/>
              </a:rPr>
              <a:t>IS NOT NULL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72532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Nested Queries, Tuples,</a:t>
            </a:r>
            <a:br>
              <a:rPr lang="en-US"/>
            </a:br>
            <a:r>
              <a:rPr lang="en-US"/>
              <a:t>and Set/Multiset Comparisons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/>
              <a:t>Nested queries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Complete select-from-where blocks within WHERE clause of another query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/>
              <a:t>Outer query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Comparison operator </a:t>
            </a:r>
            <a:r>
              <a:rPr lang="en-US">
                <a:latin typeface="Courier New" pitchFamily="49" charset="0"/>
                <a:cs typeface="Courier New" pitchFamily="49" charset="0"/>
              </a:rPr>
              <a:t>IN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Compares value </a:t>
            </a:r>
            <a:r>
              <a:rPr lang="en-US" i="1"/>
              <a:t>v</a:t>
            </a:r>
            <a:r>
              <a:rPr lang="en-US"/>
              <a:t> with a set (or multiset) of values </a:t>
            </a:r>
            <a:r>
              <a:rPr lang="en-US" i="1"/>
              <a:t>V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Evaluates to </a:t>
            </a:r>
            <a:r>
              <a:rPr lang="en-US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/>
              <a:t> if </a:t>
            </a:r>
            <a:r>
              <a:rPr lang="en-US" i="1"/>
              <a:t>v</a:t>
            </a:r>
            <a:r>
              <a:rPr lang="en-US"/>
              <a:t> is one of the elements in </a:t>
            </a:r>
            <a:r>
              <a:rPr lang="en-US" i="1"/>
              <a:t>V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673</Words>
  <Application>Microsoft Office PowerPoint</Application>
  <PresentationFormat>On-screen Show (4:3)</PresentationFormat>
  <Paragraphs>103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Chapter 5 </vt:lpstr>
      <vt:lpstr>Chapter 5 Outline</vt:lpstr>
      <vt:lpstr>More Complex SQL Retrieval Queries</vt:lpstr>
      <vt:lpstr>Slide 4</vt:lpstr>
      <vt:lpstr>Slide 5</vt:lpstr>
      <vt:lpstr>Comparisons Involving NULL and Three-Valued Logic</vt:lpstr>
      <vt:lpstr>Comparisons Involving NULL and Three-Valued Logic (cont’d.)</vt:lpstr>
      <vt:lpstr>Comparisons Involving NULL and Three-Valued Logic (cont’d.)</vt:lpstr>
      <vt:lpstr>Nested Queries, Tuples, and Set/Multiset Comparisons</vt:lpstr>
      <vt:lpstr>Nested Queries (cont’d.)</vt:lpstr>
      <vt:lpstr>Slide 11</vt:lpstr>
      <vt:lpstr>Nested Queries (cont’d.)</vt:lpstr>
      <vt:lpstr>Nested Queries (cont’d.)</vt:lpstr>
      <vt:lpstr>Nested Queries (cont’d.)</vt:lpstr>
      <vt:lpstr>Joined Tables in SQL and Outer Joins</vt:lpstr>
      <vt:lpstr>Aggregate Functions in SQL</vt:lpstr>
      <vt:lpstr>Aggregate Functions in SQL (cont’d.)</vt:lpstr>
      <vt:lpstr>Grouping: The GROUP BY and HAVING Clauses</vt:lpstr>
      <vt:lpstr>Grouping: The GROUP BY and HAVING Clauses (cont’d.)</vt:lpstr>
      <vt:lpstr>Discussion and Summary of SQL Queries</vt:lpstr>
      <vt:lpstr>Views (Virtual Tables) in SQL</vt:lpstr>
      <vt:lpstr>Specification of Views in SQL</vt:lpstr>
      <vt:lpstr>Slide 23</vt:lpstr>
      <vt:lpstr>Specification of Views in SQL (cont’d.)</vt:lpstr>
      <vt:lpstr>The DROP Command</vt:lpstr>
      <vt:lpstr>The ALTER Command</vt:lpstr>
      <vt:lpstr>Summary</vt:lpstr>
      <vt:lpstr>Slide 28</vt:lpstr>
    </vt:vector>
  </TitlesOfParts>
  <Company>ndu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</dc:title>
  <dc:creator>msamaha</dc:creator>
  <cp:lastModifiedBy>msamaha</cp:lastModifiedBy>
  <cp:revision>8</cp:revision>
  <dcterms:created xsi:type="dcterms:W3CDTF">2011-10-07T09:18:42Z</dcterms:created>
  <dcterms:modified xsi:type="dcterms:W3CDTF">2011-12-07T07:01:52Z</dcterms:modified>
</cp:coreProperties>
</file>